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5" r:id="rId4"/>
    <p:sldId id="276" r:id="rId5"/>
    <p:sldId id="277" r:id="rId6"/>
    <p:sldId id="257" r:id="rId7"/>
    <p:sldId id="268" r:id="rId8"/>
    <p:sldId id="278" r:id="rId9"/>
    <p:sldId id="273" r:id="rId10"/>
    <p:sldId id="259" r:id="rId11"/>
    <p:sldId id="266" r:id="rId12"/>
    <p:sldId id="261" r:id="rId13"/>
    <p:sldId id="263" r:id="rId14"/>
    <p:sldId id="262" r:id="rId15"/>
    <p:sldId id="270" r:id="rId16"/>
    <p:sldId id="258" r:id="rId17"/>
    <p:sldId id="267" r:id="rId18"/>
  </p:sldIdLst>
  <p:sldSz cx="12192000" cy="6858000"/>
  <p:notesSz cx="6865938" cy="99964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738" y="72"/>
      </p:cViewPr>
      <p:guideLst/>
    </p:cSldViewPr>
  </p:slideViewPr>
  <p:outlineViewPr>
    <p:cViewPr>
      <p:scale>
        <a:sx n="33" d="100"/>
        <a:sy n="33" d="100"/>
      </p:scale>
      <p:origin x="0" y="-615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73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4B852-A158-4115-BF01-542D73225BA1}" type="datetimeFigureOut">
              <a:rPr lang="en-GB" smtClean="0"/>
              <a:t>30/10/2016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D07B4-8576-4EC3-ADF3-234D60F152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0557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4B852-A158-4115-BF01-542D73225BA1}" type="datetimeFigureOut">
              <a:rPr lang="en-GB" smtClean="0"/>
              <a:t>30/10/2016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D07B4-8576-4EC3-ADF3-234D60F152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159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4B852-A158-4115-BF01-542D73225BA1}" type="datetimeFigureOut">
              <a:rPr lang="en-GB" smtClean="0"/>
              <a:t>30/10/2016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D07B4-8576-4EC3-ADF3-234D60F152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8585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47850"/>
            <a:ext cx="10515600" cy="435133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4B852-A158-4115-BF01-542D73225BA1}" type="datetimeFigureOut">
              <a:rPr lang="en-GB" smtClean="0"/>
              <a:t>30/10/2016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D07B4-8576-4EC3-ADF3-234D60F15219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756" y="114300"/>
            <a:ext cx="1934348" cy="20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332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4B852-A158-4115-BF01-542D73225BA1}" type="datetimeFigureOut">
              <a:rPr lang="en-GB" smtClean="0"/>
              <a:t>30/10/2016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D07B4-8576-4EC3-ADF3-234D60F15219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2700" y="239714"/>
            <a:ext cx="1498600" cy="1336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92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4B852-A158-4115-BF01-542D73225BA1}" type="datetimeFigureOut">
              <a:rPr lang="en-GB" smtClean="0"/>
              <a:t>30/10/2016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D07B4-8576-4EC3-ADF3-234D60F152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2015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4B852-A158-4115-BF01-542D73225BA1}" type="datetimeFigureOut">
              <a:rPr lang="en-GB" smtClean="0"/>
              <a:t>30/10/2016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D07B4-8576-4EC3-ADF3-234D60F152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1580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4B852-A158-4115-BF01-542D73225BA1}" type="datetimeFigureOut">
              <a:rPr lang="en-GB" smtClean="0"/>
              <a:t>30/10/2016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D07B4-8576-4EC3-ADF3-234D60F15219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4300" y="365125"/>
            <a:ext cx="1498600" cy="1336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906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4B852-A158-4115-BF01-542D73225BA1}" type="datetimeFigureOut">
              <a:rPr lang="en-GB" smtClean="0"/>
              <a:t>30/10/2016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D07B4-8576-4EC3-ADF3-234D60F152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246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4B852-A158-4115-BF01-542D73225BA1}" type="datetimeFigureOut">
              <a:rPr lang="en-GB" smtClean="0"/>
              <a:t>30/10/2016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D07B4-8576-4EC3-ADF3-234D60F152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5455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4B852-A158-4115-BF01-542D73225BA1}" type="datetimeFigureOut">
              <a:rPr lang="en-GB" smtClean="0"/>
              <a:t>30/10/2016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D07B4-8576-4EC3-ADF3-234D60F152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380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4B852-A158-4115-BF01-542D73225BA1}" type="datetimeFigureOut">
              <a:rPr lang="en-GB" smtClean="0"/>
              <a:t>30/10/2016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D07B4-8576-4EC3-ADF3-234D60F152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7492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016" y="944942"/>
            <a:ext cx="3952778" cy="41523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7117724" cy="2380691"/>
          </a:xfrm>
        </p:spPr>
        <p:txBody>
          <a:bodyPr>
            <a:normAutofit/>
          </a:bodyPr>
          <a:lstStyle/>
          <a:p>
            <a:r>
              <a:rPr lang="en-GB" dirty="0" err="1" smtClean="0"/>
              <a:t>CHeCS</a:t>
            </a:r>
            <a:r>
              <a:rPr lang="en-GB" dirty="0" smtClean="0"/>
              <a:t>: Bovine TB Accreditation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7246513" cy="1655762"/>
          </a:xfrm>
        </p:spPr>
        <p:txBody>
          <a:bodyPr>
            <a:normAutofit/>
          </a:bodyPr>
          <a:lstStyle/>
          <a:p>
            <a:r>
              <a:rPr lang="en-GB" sz="4000" dirty="0" smtClean="0"/>
              <a:t>November 2016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1489630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it works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Herd Level scoring (not individual animals)</a:t>
            </a:r>
          </a:p>
          <a:p>
            <a:r>
              <a:rPr lang="en-GB" dirty="0" smtClean="0"/>
              <a:t>Similar to NZ, but with added requirements for biosecurity</a:t>
            </a:r>
          </a:p>
          <a:p>
            <a:r>
              <a:rPr lang="en-GB" dirty="0" smtClean="0"/>
              <a:t>Herd Status 0 is OTF but less than a year since the last herd breakdown – therefore lowest status/most risk</a:t>
            </a:r>
          </a:p>
          <a:p>
            <a:r>
              <a:rPr lang="en-GB" dirty="0" smtClean="0"/>
              <a:t>Herd Status 1 is between one and two years since the last herd breakdown…and so on</a:t>
            </a:r>
          </a:p>
          <a:p>
            <a:r>
              <a:rPr lang="en-GB" dirty="0" smtClean="0"/>
              <a:t>Herd Status 10 is 10 years or more since the last herd breakdown – therefore highest status/least risk</a:t>
            </a:r>
          </a:p>
          <a:p>
            <a:r>
              <a:rPr lang="en-GB" dirty="0" smtClean="0"/>
              <a:t>So in summary, dependent on meeting </a:t>
            </a:r>
            <a:r>
              <a:rPr lang="en-GB" dirty="0" err="1" smtClean="0"/>
              <a:t>CHeCS</a:t>
            </a:r>
            <a:r>
              <a:rPr lang="en-GB" dirty="0" smtClean="0"/>
              <a:t> standards and number of years since last breakdown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660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Terminator 4"/>
          <p:cNvSpPr/>
          <p:nvPr/>
        </p:nvSpPr>
        <p:spPr>
          <a:xfrm>
            <a:off x="1938139" y="1837333"/>
            <a:ext cx="2160000" cy="10080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/>
              <a:t>Cattle farmer &amp; herd vet discuss/farmer decides to join</a:t>
            </a:r>
            <a:endParaRPr lang="en-GB" sz="1400" dirty="0"/>
          </a:p>
        </p:txBody>
      </p:sp>
      <p:sp>
        <p:nvSpPr>
          <p:cNvPr id="6" name="Flowchart: Document 5"/>
          <p:cNvSpPr/>
          <p:nvPr/>
        </p:nvSpPr>
        <p:spPr>
          <a:xfrm>
            <a:off x="1933068" y="4517838"/>
            <a:ext cx="2160000" cy="1692000"/>
          </a:xfrm>
          <a:prstGeom prst="flowChartDocumen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/>
              <a:t>Health scheme sends farmer membership </a:t>
            </a:r>
            <a:r>
              <a:rPr lang="en-GB" sz="1400" dirty="0"/>
              <a:t>form </a:t>
            </a:r>
            <a:r>
              <a:rPr lang="en-GB" sz="1400" dirty="0" smtClean="0"/>
              <a:t>including privacy agreement, which is completed &amp; returned</a:t>
            </a:r>
            <a:endParaRPr lang="en-GB" sz="1400" dirty="0"/>
          </a:p>
        </p:txBody>
      </p:sp>
      <p:sp>
        <p:nvSpPr>
          <p:cNvPr id="9" name="Flowchart: Process 8"/>
          <p:cNvSpPr/>
          <p:nvPr/>
        </p:nvSpPr>
        <p:spPr>
          <a:xfrm>
            <a:off x="4484215" y="4859838"/>
            <a:ext cx="2160000" cy="1008000"/>
          </a:xfrm>
          <a:prstGeom prst="flowChartProcess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400" dirty="0" smtClean="0"/>
              <a:t>Membership form &amp; privacy agreement sent to APHA by Health Scheme</a:t>
            </a:r>
          </a:p>
        </p:txBody>
      </p:sp>
      <p:sp>
        <p:nvSpPr>
          <p:cNvPr id="10" name="Flowchart: Process 9"/>
          <p:cNvSpPr/>
          <p:nvPr/>
        </p:nvSpPr>
        <p:spPr>
          <a:xfrm>
            <a:off x="4484215" y="3347839"/>
            <a:ext cx="2160000" cy="1008000"/>
          </a:xfrm>
          <a:prstGeom prst="flowChartProcess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400" dirty="0" smtClean="0"/>
              <a:t>APHA places ‘flag’ on holding &amp; sends farm’s 10-year test data back to Health Scheme</a:t>
            </a:r>
          </a:p>
        </p:txBody>
      </p:sp>
      <p:sp>
        <p:nvSpPr>
          <p:cNvPr id="11" name="Flowchart: Process 10"/>
          <p:cNvSpPr/>
          <p:nvPr/>
        </p:nvSpPr>
        <p:spPr>
          <a:xfrm>
            <a:off x="1938139" y="3167838"/>
            <a:ext cx="2160000" cy="1008000"/>
          </a:xfrm>
          <a:prstGeom prst="flowChartProcess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400" dirty="0" smtClean="0"/>
              <a:t>Farmer contacts participating Health Scheme</a:t>
            </a:r>
          </a:p>
        </p:txBody>
      </p:sp>
      <p:sp>
        <p:nvSpPr>
          <p:cNvPr id="12" name="Flowchart: Process 11"/>
          <p:cNvSpPr/>
          <p:nvPr/>
        </p:nvSpPr>
        <p:spPr>
          <a:xfrm>
            <a:off x="7233755" y="1837333"/>
            <a:ext cx="2160000" cy="1008000"/>
          </a:xfrm>
          <a:prstGeom prst="flowChartProcess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400" dirty="0" smtClean="0"/>
              <a:t>Health Scheme awards starting score</a:t>
            </a:r>
          </a:p>
        </p:txBody>
      </p:sp>
      <p:sp>
        <p:nvSpPr>
          <p:cNvPr id="16" name="Flowchart: Document 15"/>
          <p:cNvSpPr/>
          <p:nvPr/>
        </p:nvSpPr>
        <p:spPr>
          <a:xfrm>
            <a:off x="7233755" y="3071939"/>
            <a:ext cx="2160000" cy="1692000"/>
          </a:xfrm>
          <a:prstGeom prst="flowChartDocumen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/>
              <a:t>Health Scheme creates accreditation certificate </a:t>
            </a:r>
            <a:r>
              <a:rPr lang="en-GB" sz="1100" dirty="0" smtClean="0"/>
              <a:t>(valid for 12 months or until date of next test, whichever is first)</a:t>
            </a:r>
          </a:p>
        </p:txBody>
      </p:sp>
      <p:sp>
        <p:nvSpPr>
          <p:cNvPr id="21" name="Flowchart: Terminator 20"/>
          <p:cNvSpPr/>
          <p:nvPr/>
        </p:nvSpPr>
        <p:spPr>
          <a:xfrm>
            <a:off x="7233755" y="4885809"/>
            <a:ext cx="2160000" cy="10080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/>
              <a:t>Health Scheme notifies starting score to farmer via certificate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1638" y="320113"/>
            <a:ext cx="3615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Signing up new members</a:t>
            </a:r>
            <a:endParaRPr lang="en-GB" sz="2400" dirty="0"/>
          </a:p>
        </p:txBody>
      </p:sp>
      <p:cxnSp>
        <p:nvCxnSpPr>
          <p:cNvPr id="37" name="Straight Arrow Connector 36"/>
          <p:cNvCxnSpPr>
            <a:endCxn id="11" idx="0"/>
          </p:cNvCxnSpPr>
          <p:nvPr/>
        </p:nvCxnSpPr>
        <p:spPr>
          <a:xfrm flipH="1">
            <a:off x="3018139" y="2896695"/>
            <a:ext cx="10294" cy="271143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11" idx="2"/>
            <a:endCxn id="6" idx="0"/>
          </p:cNvCxnSpPr>
          <p:nvPr/>
        </p:nvCxnSpPr>
        <p:spPr>
          <a:xfrm flipH="1">
            <a:off x="3013068" y="4175838"/>
            <a:ext cx="5071" cy="34200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6" idx="3"/>
            <a:endCxn id="9" idx="1"/>
          </p:cNvCxnSpPr>
          <p:nvPr/>
        </p:nvCxnSpPr>
        <p:spPr>
          <a:xfrm>
            <a:off x="4093068" y="5363838"/>
            <a:ext cx="391147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9" idx="0"/>
            <a:endCxn id="10" idx="2"/>
          </p:cNvCxnSpPr>
          <p:nvPr/>
        </p:nvCxnSpPr>
        <p:spPr>
          <a:xfrm flipV="1">
            <a:off x="5564215" y="4355839"/>
            <a:ext cx="0" cy="503999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0" idx="0"/>
            <a:endCxn id="50" idx="2"/>
          </p:cNvCxnSpPr>
          <p:nvPr/>
        </p:nvCxnSpPr>
        <p:spPr>
          <a:xfrm flipV="1">
            <a:off x="5564215" y="2845333"/>
            <a:ext cx="0" cy="502506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0" name="Flowchart: Process 49"/>
          <p:cNvSpPr/>
          <p:nvPr/>
        </p:nvSpPr>
        <p:spPr>
          <a:xfrm>
            <a:off x="4484215" y="1837333"/>
            <a:ext cx="2160000" cy="1008000"/>
          </a:xfrm>
          <a:prstGeom prst="flowChartProcess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400" dirty="0" smtClean="0"/>
              <a:t>Health Scheme requests &amp; receives certification of </a:t>
            </a:r>
            <a:r>
              <a:rPr lang="en-GB" sz="1400" dirty="0" err="1" smtClean="0"/>
              <a:t>CHeCS</a:t>
            </a:r>
            <a:r>
              <a:rPr lang="en-GB" sz="1400" dirty="0" smtClean="0"/>
              <a:t> compliance from herd vet</a:t>
            </a:r>
          </a:p>
        </p:txBody>
      </p:sp>
      <p:cxnSp>
        <p:nvCxnSpPr>
          <p:cNvPr id="54" name="Straight Arrow Connector 53"/>
          <p:cNvCxnSpPr>
            <a:stCxn id="50" idx="3"/>
            <a:endCxn id="12" idx="1"/>
          </p:cNvCxnSpPr>
          <p:nvPr/>
        </p:nvCxnSpPr>
        <p:spPr>
          <a:xfrm>
            <a:off x="6644215" y="2341333"/>
            <a:ext cx="589540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stCxn id="12" idx="2"/>
            <a:endCxn id="16" idx="0"/>
          </p:cNvCxnSpPr>
          <p:nvPr/>
        </p:nvCxnSpPr>
        <p:spPr>
          <a:xfrm>
            <a:off x="8313755" y="2845333"/>
            <a:ext cx="0" cy="226606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stCxn id="16" idx="2"/>
            <a:endCxn id="21" idx="0"/>
          </p:cNvCxnSpPr>
          <p:nvPr/>
        </p:nvCxnSpPr>
        <p:spPr>
          <a:xfrm>
            <a:off x="8313755" y="4652079"/>
            <a:ext cx="0" cy="23373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550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215"/>
            <a:ext cx="10515600" cy="1325563"/>
          </a:xfrm>
        </p:spPr>
        <p:txBody>
          <a:bodyPr/>
          <a:lstStyle/>
          <a:p>
            <a:r>
              <a:rPr lang="en-GB" dirty="0" smtClean="0"/>
              <a:t>Benefits farmers 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66348"/>
            <a:ext cx="10515600" cy="4351338"/>
          </a:xfrm>
        </p:spPr>
        <p:txBody>
          <a:bodyPr>
            <a:normAutofit/>
          </a:bodyPr>
          <a:lstStyle/>
          <a:p>
            <a:pPr lvl="0"/>
            <a:r>
              <a:rPr lang="en-GB" dirty="0" smtClean="0"/>
              <a:t>In high </a:t>
            </a:r>
            <a:r>
              <a:rPr lang="en-GB" dirty="0"/>
              <a:t>risk areas with low-risk holdings </a:t>
            </a:r>
            <a:endParaRPr lang="en-GB" dirty="0" smtClean="0"/>
          </a:p>
          <a:p>
            <a:pPr lvl="0"/>
            <a:r>
              <a:rPr lang="en-GB" dirty="0" smtClean="0"/>
              <a:t>In </a:t>
            </a:r>
            <a:r>
              <a:rPr lang="en-GB" dirty="0"/>
              <a:t>lower/lowest risk areas who </a:t>
            </a:r>
            <a:r>
              <a:rPr lang="en-GB" dirty="0" smtClean="0"/>
              <a:t>want </a:t>
            </a:r>
            <a:r>
              <a:rPr lang="en-GB" dirty="0"/>
              <a:t>to ‘accredit’ </a:t>
            </a:r>
            <a:r>
              <a:rPr lang="en-GB" dirty="0" smtClean="0"/>
              <a:t>a beneficial status or risk level</a:t>
            </a:r>
            <a:endParaRPr lang="en-GB" dirty="0"/>
          </a:p>
          <a:p>
            <a:pPr lvl="0"/>
            <a:r>
              <a:rPr lang="en-GB" dirty="0" smtClean="0"/>
              <a:t>Buying </a:t>
            </a:r>
            <a:r>
              <a:rPr lang="en-GB" dirty="0"/>
              <a:t>in livestock who want to minimise </a:t>
            </a:r>
            <a:r>
              <a:rPr lang="en-GB" dirty="0" smtClean="0"/>
              <a:t>exposure </a:t>
            </a:r>
            <a:r>
              <a:rPr lang="en-GB" dirty="0"/>
              <a:t>of </a:t>
            </a:r>
            <a:r>
              <a:rPr lang="en-GB" dirty="0" smtClean="0"/>
              <a:t>herd </a:t>
            </a:r>
            <a:r>
              <a:rPr lang="en-GB" dirty="0"/>
              <a:t>to </a:t>
            </a:r>
            <a:r>
              <a:rPr lang="en-GB" dirty="0" err="1"/>
              <a:t>bTB</a:t>
            </a:r>
            <a:r>
              <a:rPr lang="en-GB" dirty="0"/>
              <a:t> infection </a:t>
            </a:r>
          </a:p>
          <a:p>
            <a:pPr lvl="0"/>
            <a:r>
              <a:rPr lang="en-GB" dirty="0" smtClean="0"/>
              <a:t>Already in </a:t>
            </a:r>
            <a:r>
              <a:rPr lang="en-GB" dirty="0" err="1" smtClean="0"/>
              <a:t>CHeCS</a:t>
            </a:r>
            <a:r>
              <a:rPr lang="en-GB" dirty="0" smtClean="0"/>
              <a:t> </a:t>
            </a:r>
            <a:r>
              <a:rPr lang="en-GB" dirty="0"/>
              <a:t>schemes who would like to include </a:t>
            </a:r>
            <a:r>
              <a:rPr lang="en-GB" dirty="0" err="1" smtClean="0"/>
              <a:t>bTB</a:t>
            </a:r>
            <a:endParaRPr lang="en-GB" dirty="0" smtClean="0"/>
          </a:p>
          <a:p>
            <a:pPr lvl="0"/>
            <a:r>
              <a:rPr lang="en-GB" dirty="0" smtClean="0"/>
              <a:t>Who want to support </a:t>
            </a:r>
            <a:r>
              <a:rPr lang="en-GB" dirty="0"/>
              <a:t>Government and industry </a:t>
            </a:r>
            <a:r>
              <a:rPr lang="en-GB" dirty="0" smtClean="0"/>
              <a:t>efforts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083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does </a:t>
            </a:r>
            <a:r>
              <a:rPr lang="en-GB" dirty="0" err="1" smtClean="0"/>
              <a:t>CHeCS</a:t>
            </a:r>
            <a:r>
              <a:rPr lang="en-GB" dirty="0" smtClean="0"/>
              <a:t> </a:t>
            </a:r>
            <a:r>
              <a:rPr lang="en-GB" dirty="0" err="1" smtClean="0"/>
              <a:t>bTB</a:t>
            </a:r>
            <a:r>
              <a:rPr lang="en-GB" dirty="0" smtClean="0"/>
              <a:t> programme </a:t>
            </a:r>
            <a:br>
              <a:rPr lang="en-GB" dirty="0" smtClean="0"/>
            </a:br>
            <a:r>
              <a:rPr lang="en-GB" dirty="0" smtClean="0"/>
              <a:t>differ from statutory measures?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28665"/>
            <a:ext cx="10804301" cy="4351338"/>
          </a:xfrm>
        </p:spPr>
        <p:txBody>
          <a:bodyPr/>
          <a:lstStyle/>
          <a:p>
            <a:r>
              <a:rPr lang="en-GB" dirty="0" smtClean="0"/>
              <a:t>Breakdowns in quarantine are recognised as not impacting herd</a:t>
            </a:r>
          </a:p>
          <a:p>
            <a:r>
              <a:rPr lang="en-GB" dirty="0" smtClean="0"/>
              <a:t>Pre-movement testing required if low risk animal has ever been in a higher risk area</a:t>
            </a:r>
          </a:p>
          <a:p>
            <a:r>
              <a:rPr lang="en-GB" dirty="0" smtClean="0"/>
              <a:t>Post-movement testing also required for animals moving from</a:t>
            </a:r>
          </a:p>
          <a:p>
            <a:pPr lvl="1"/>
            <a:r>
              <a:rPr lang="en-GB" dirty="0" smtClean="0"/>
              <a:t>High risk area -&gt; high risk area</a:t>
            </a:r>
          </a:p>
          <a:p>
            <a:pPr lvl="1"/>
            <a:r>
              <a:rPr lang="en-GB" dirty="0" smtClean="0"/>
              <a:t>Low risk area -&gt; low risk area</a:t>
            </a:r>
          </a:p>
          <a:p>
            <a:r>
              <a:rPr lang="en-GB" dirty="0" smtClean="0"/>
              <a:t>Statutory rules still apply…but could be shaped by </a:t>
            </a:r>
            <a:r>
              <a:rPr lang="en-GB" dirty="0" err="1" smtClean="0"/>
              <a:t>CHeCS</a:t>
            </a:r>
            <a:r>
              <a:rPr lang="en-GB" dirty="0" smtClean="0"/>
              <a:t> in future through earned recognition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102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Role of vets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87241"/>
            <a:ext cx="10515600" cy="4351338"/>
          </a:xfrm>
        </p:spPr>
        <p:txBody>
          <a:bodyPr/>
          <a:lstStyle/>
          <a:p>
            <a:r>
              <a:rPr lang="en-GB" dirty="0" smtClean="0"/>
              <a:t>Apply </a:t>
            </a:r>
            <a:r>
              <a:rPr lang="en-GB" dirty="0" err="1" smtClean="0"/>
              <a:t>CHeCS</a:t>
            </a:r>
            <a:r>
              <a:rPr lang="en-GB" dirty="0" smtClean="0"/>
              <a:t> standards to farm</a:t>
            </a:r>
          </a:p>
          <a:p>
            <a:pPr lvl="1"/>
            <a:r>
              <a:rPr lang="en-GB" dirty="0" smtClean="0"/>
              <a:t>Develop and implement health plan</a:t>
            </a:r>
          </a:p>
          <a:p>
            <a:pPr lvl="1"/>
            <a:r>
              <a:rPr lang="en-GB" dirty="0" smtClean="0"/>
              <a:t>Ensure quarantine and biosecurity measures met</a:t>
            </a:r>
          </a:p>
          <a:p>
            <a:pPr lvl="1"/>
            <a:r>
              <a:rPr lang="en-GB" dirty="0" smtClean="0"/>
              <a:t>Make annual declaration about compliancy</a:t>
            </a:r>
          </a:p>
          <a:p>
            <a:r>
              <a:rPr lang="en-GB" dirty="0" smtClean="0"/>
              <a:t>Pre- and Post-movement skin test</a:t>
            </a:r>
          </a:p>
          <a:p>
            <a:r>
              <a:rPr lang="en-GB" dirty="0" smtClean="0"/>
              <a:t>Potentially gamma-interferon test (England, under licence) if helpful to management of disease</a:t>
            </a:r>
          </a:p>
          <a:p>
            <a:r>
              <a:rPr lang="en-GB" dirty="0" smtClean="0"/>
              <a:t>Confirm any added animal breakdowns taking place in appropriate quarantine</a:t>
            </a:r>
          </a:p>
          <a:p>
            <a:endParaRPr lang="en-GB" dirty="0" smtClean="0"/>
          </a:p>
          <a:p>
            <a:pPr marL="457200" lvl="1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688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Cost implications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Annual fee likely to be low - £double digits per herd flat rate</a:t>
            </a:r>
          </a:p>
          <a:p>
            <a:r>
              <a:rPr lang="en-GB" dirty="0" smtClean="0"/>
              <a:t>Involvement in other </a:t>
            </a:r>
            <a:r>
              <a:rPr lang="en-GB" dirty="0" err="1" smtClean="0"/>
              <a:t>CHeCS</a:t>
            </a:r>
            <a:r>
              <a:rPr lang="en-GB" dirty="0" smtClean="0"/>
              <a:t> schemes will dilute test vet call out costs</a:t>
            </a:r>
          </a:p>
          <a:p>
            <a:r>
              <a:rPr lang="en-GB" dirty="0" smtClean="0"/>
              <a:t>In extra Pre- and Post-movement testing: </a:t>
            </a:r>
          </a:p>
          <a:p>
            <a:pPr lvl="1"/>
            <a:r>
              <a:rPr lang="en-GB" dirty="0" smtClean="0"/>
              <a:t>Can combine with other tests </a:t>
            </a:r>
          </a:p>
          <a:p>
            <a:pPr lvl="1"/>
            <a:r>
              <a:rPr lang="en-GB" dirty="0" smtClean="0"/>
              <a:t>Can combine with statutory testing</a:t>
            </a:r>
          </a:p>
          <a:p>
            <a:pPr lvl="1"/>
            <a:r>
              <a:rPr lang="en-GB" dirty="0" smtClean="0"/>
              <a:t>Can add animals in larger batches</a:t>
            </a:r>
          </a:p>
          <a:p>
            <a:r>
              <a:rPr lang="en-GB" dirty="0" smtClean="0"/>
              <a:t>Vet biosecurity declaration – based on knowledge of business but some inspection of facilities/boundaries may be needed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74575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97700"/>
            <a:ext cx="10515600" cy="1325563"/>
          </a:xfrm>
        </p:spPr>
        <p:txBody>
          <a:bodyPr/>
          <a:lstStyle/>
          <a:p>
            <a:r>
              <a:rPr lang="en-GB" dirty="0" smtClean="0"/>
              <a:t>What stage are we at now?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29352"/>
            <a:ext cx="10939818" cy="4351338"/>
          </a:xfrm>
        </p:spPr>
        <p:txBody>
          <a:bodyPr>
            <a:normAutofit/>
          </a:bodyPr>
          <a:lstStyle/>
          <a:p>
            <a:r>
              <a:rPr lang="en-GB" dirty="0" smtClean="0"/>
              <a:t>Launches 28 November with George Eustice on </a:t>
            </a:r>
            <a:r>
              <a:rPr lang="en-GB" dirty="0"/>
              <a:t>B</a:t>
            </a:r>
            <a:r>
              <a:rPr lang="en-GB" dirty="0" smtClean="0"/>
              <a:t>ristol farm </a:t>
            </a:r>
          </a:p>
          <a:p>
            <a:r>
              <a:rPr lang="en-GB" dirty="0" smtClean="0"/>
              <a:t>PCHS and </a:t>
            </a:r>
            <a:r>
              <a:rPr lang="en-GB" dirty="0" err="1" smtClean="0"/>
              <a:t>HiHealth</a:t>
            </a:r>
            <a:r>
              <a:rPr lang="en-GB" dirty="0" smtClean="0"/>
              <a:t> Health Schemes currently involved</a:t>
            </a:r>
          </a:p>
          <a:p>
            <a:r>
              <a:rPr lang="en-GB" dirty="0" smtClean="0"/>
              <a:t>Data comes direct from APHA Sam database when tests results posted</a:t>
            </a:r>
          </a:p>
          <a:p>
            <a:r>
              <a:rPr lang="en-GB" dirty="0" smtClean="0"/>
              <a:t>Data transfer trials still underway </a:t>
            </a:r>
          </a:p>
          <a:p>
            <a:pPr lvl="1"/>
            <a:r>
              <a:rPr lang="en-GB" dirty="0" smtClean="0"/>
              <a:t>APHA Sam -&gt; Health Schemes</a:t>
            </a:r>
          </a:p>
          <a:p>
            <a:pPr lvl="1"/>
            <a:r>
              <a:rPr lang="en-GB" dirty="0" smtClean="0"/>
              <a:t>Initially 10-year test records to set start risk level</a:t>
            </a:r>
          </a:p>
          <a:p>
            <a:pPr lvl="1"/>
            <a:r>
              <a:rPr lang="en-GB" dirty="0" smtClean="0"/>
              <a:t>Then updates Health Scheme as new test results notified</a:t>
            </a:r>
          </a:p>
          <a:p>
            <a:r>
              <a:rPr lang="en-GB" dirty="0" smtClean="0"/>
              <a:t>‘Early adopter’ farmers on board – currently 6, aiming for 10-12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968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Reasons for industry to get involved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679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Before launch</a:t>
            </a:r>
          </a:p>
          <a:p>
            <a:r>
              <a:rPr lang="en-GB" sz="2400" dirty="0"/>
              <a:t>Help test processes and data transfer</a:t>
            </a:r>
          </a:p>
          <a:p>
            <a:r>
              <a:rPr lang="en-GB" sz="2400" dirty="0"/>
              <a:t>Early adopting herds will help increase uptake of programme</a:t>
            </a:r>
          </a:p>
          <a:p>
            <a:r>
              <a:rPr lang="en-GB" sz="2400" dirty="0"/>
              <a:t>Regional and ‘situational’ case studies for PR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In general</a:t>
            </a:r>
          </a:p>
          <a:p>
            <a:r>
              <a:rPr lang="en-GB" sz="2400" dirty="0" smtClean="0"/>
              <a:t>Opportunity to influence the future and avoid regulation</a:t>
            </a:r>
          </a:p>
          <a:p>
            <a:r>
              <a:rPr lang="en-GB" sz="2400" dirty="0" smtClean="0"/>
              <a:t>Get back some control</a:t>
            </a:r>
          </a:p>
          <a:p>
            <a:r>
              <a:rPr lang="en-GB" sz="2400" dirty="0" smtClean="0"/>
              <a:t>Some herds will benefit greatly</a:t>
            </a:r>
          </a:p>
          <a:p>
            <a:pPr marL="0" indent="0">
              <a:buNone/>
            </a:pPr>
            <a:endParaRPr lang="en-GB" sz="1200" dirty="0" smtClean="0"/>
          </a:p>
        </p:txBody>
      </p:sp>
    </p:spTree>
    <p:extLst>
      <p:ext uri="{BB962C8B-B14F-4D97-AF65-F5344CB8AC3E}">
        <p14:creationId xmlns:p14="http://schemas.microsoft.com/office/powerpoint/2010/main" val="355332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810904" y="536219"/>
            <a:ext cx="8906302" cy="1325563"/>
          </a:xfrm>
        </p:spPr>
        <p:txBody>
          <a:bodyPr>
            <a:normAutofit/>
          </a:bodyPr>
          <a:lstStyle/>
          <a:p>
            <a:r>
              <a:rPr lang="en-US" altLang="en-US" dirty="0"/>
              <a:t>Cattle Health Certification Standards (</a:t>
            </a:r>
            <a:r>
              <a:rPr lang="en-US" altLang="en-US" dirty="0" err="1"/>
              <a:t>CHeCS</a:t>
            </a:r>
            <a:r>
              <a:rPr lang="en-US" altLang="en-US" dirty="0"/>
              <a:t>)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0904" y="2080146"/>
            <a:ext cx="10731689" cy="4114800"/>
          </a:xfrm>
        </p:spPr>
        <p:txBody>
          <a:bodyPr>
            <a:noAutofit/>
          </a:bodyPr>
          <a:lstStyle/>
          <a:p>
            <a:pPr>
              <a:spcBef>
                <a:spcPct val="40000"/>
              </a:spcBef>
            </a:pPr>
            <a:r>
              <a:rPr lang="en-US" altLang="en-US" dirty="0"/>
              <a:t>Self regulatory body for UK cattle health </a:t>
            </a:r>
            <a:r>
              <a:rPr lang="en-US" altLang="en-US" dirty="0" smtClean="0"/>
              <a:t>schemes</a:t>
            </a:r>
            <a:endParaRPr lang="en-US" altLang="en-US" dirty="0"/>
          </a:p>
          <a:p>
            <a:pPr>
              <a:spcBef>
                <a:spcPct val="40000"/>
              </a:spcBef>
            </a:pPr>
            <a:r>
              <a:rPr lang="en-US" altLang="en-US" dirty="0"/>
              <a:t>Established late </a:t>
            </a:r>
            <a:r>
              <a:rPr lang="en-US" altLang="en-US" dirty="0" smtClean="0"/>
              <a:t>1999; non-trading </a:t>
            </a:r>
            <a:r>
              <a:rPr lang="en-US" altLang="en-US" dirty="0" err="1" smtClean="0"/>
              <a:t>organisation</a:t>
            </a:r>
            <a:endParaRPr lang="en-US" altLang="en-US" dirty="0"/>
          </a:p>
          <a:p>
            <a:pPr>
              <a:spcBef>
                <a:spcPct val="40000"/>
              </a:spcBef>
            </a:pPr>
            <a:r>
              <a:rPr lang="en-US" altLang="en-US" dirty="0"/>
              <a:t>Sets standards for control and eradication of non-statutory diseases to which all licensed health schemes must </a:t>
            </a:r>
            <a:r>
              <a:rPr lang="en-US" altLang="en-US" dirty="0" smtClean="0"/>
              <a:t>adhere</a:t>
            </a:r>
            <a:endParaRPr lang="en-US" altLang="en-US" dirty="0"/>
          </a:p>
          <a:p>
            <a:pPr>
              <a:spcBef>
                <a:spcPct val="40000"/>
              </a:spcBef>
            </a:pPr>
            <a:r>
              <a:rPr lang="en-US" altLang="en-US" dirty="0"/>
              <a:t>Herd health status in one scheme equivalent to that in all other </a:t>
            </a:r>
            <a:r>
              <a:rPr lang="en-US" altLang="en-US" dirty="0" smtClean="0"/>
              <a:t>schemes</a:t>
            </a:r>
            <a:endParaRPr lang="en-US" altLang="en-US" dirty="0"/>
          </a:p>
          <a:p>
            <a:pPr>
              <a:spcBef>
                <a:spcPct val="40000"/>
              </a:spcBef>
            </a:pPr>
            <a:r>
              <a:rPr lang="en-US" altLang="en-US" dirty="0"/>
              <a:t>Licensed schemes in UK compatible with those in other </a:t>
            </a:r>
            <a:r>
              <a:rPr lang="en-US" altLang="en-US" dirty="0" smtClean="0"/>
              <a:t>countries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04534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 err="1"/>
              <a:t>CHeCS</a:t>
            </a:r>
            <a:r>
              <a:rPr lang="en-US" altLang="en-US" dirty="0"/>
              <a:t> is not itself a 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>Cattle </a:t>
            </a:r>
            <a:r>
              <a:rPr lang="en-US" altLang="en-US" dirty="0"/>
              <a:t>Health Scheme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963643"/>
            <a:ext cx="9448801" cy="4419600"/>
          </a:xfrm>
        </p:spPr>
        <p:txBody>
          <a:bodyPr>
            <a:normAutofit/>
          </a:bodyPr>
          <a:lstStyle/>
          <a:p>
            <a:pPr>
              <a:spcBef>
                <a:spcPct val="40000"/>
              </a:spcBef>
            </a:pPr>
            <a:r>
              <a:rPr lang="en-US" altLang="en-US" dirty="0" smtClean="0"/>
              <a:t>It is a regulatory body for Cattle Health Schemes</a:t>
            </a:r>
          </a:p>
          <a:p>
            <a:pPr>
              <a:spcBef>
                <a:spcPct val="40000"/>
              </a:spcBef>
            </a:pPr>
            <a:r>
              <a:rPr lang="en-GB" altLang="en-US" dirty="0" smtClean="0"/>
              <a:t>Stamp of approval and quality mark signifying conformity to an industry standard</a:t>
            </a:r>
          </a:p>
          <a:p>
            <a:pPr>
              <a:spcBef>
                <a:spcPct val="40000"/>
              </a:spcBef>
            </a:pPr>
            <a:r>
              <a:rPr lang="en-GB" altLang="en-US" dirty="0" smtClean="0"/>
              <a:t>Each participating scheme has to agree to the contents of the Technical Document, updated annually</a:t>
            </a:r>
          </a:p>
          <a:p>
            <a:pPr>
              <a:spcBef>
                <a:spcPct val="40000"/>
              </a:spcBef>
            </a:pPr>
            <a:r>
              <a:rPr lang="en-GB" altLang="en-US" dirty="0" smtClean="0"/>
              <a:t>All participating labs for all tests work to ISO 17025</a:t>
            </a:r>
          </a:p>
          <a:p>
            <a:pPr>
              <a:spcBef>
                <a:spcPct val="40000"/>
              </a:spcBef>
            </a:pPr>
            <a:r>
              <a:rPr lang="en-GB" altLang="en-US" dirty="0" smtClean="0"/>
              <a:t>Very close liaison with Animal Health Ireland (AHI)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4001466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 err="1"/>
              <a:t>CHeCS</a:t>
            </a:r>
            <a:r>
              <a:rPr lang="en-US" altLang="en-US" dirty="0"/>
              <a:t> Schemes Growth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740" y="1743645"/>
            <a:ext cx="10685060" cy="4676775"/>
          </a:xfrm>
        </p:spPr>
        <p:txBody>
          <a:bodyPr>
            <a:noAutofit/>
          </a:bodyPr>
          <a:lstStyle/>
          <a:p>
            <a:pPr>
              <a:spcBef>
                <a:spcPct val="40000"/>
              </a:spcBef>
            </a:pPr>
            <a:r>
              <a:rPr lang="en-GB" altLang="en-US" dirty="0" smtClean="0"/>
              <a:t>In </a:t>
            </a:r>
            <a:r>
              <a:rPr lang="en-GB" altLang="en-US" dirty="0"/>
              <a:t>2004 only around 1% of UK herds were in a </a:t>
            </a:r>
            <a:r>
              <a:rPr lang="en-GB" altLang="en-US" dirty="0" err="1"/>
              <a:t>CHeCS</a:t>
            </a:r>
            <a:r>
              <a:rPr lang="en-GB" altLang="en-US" dirty="0"/>
              <a:t> </a:t>
            </a:r>
            <a:r>
              <a:rPr lang="en-GB" altLang="en-US" dirty="0" smtClean="0"/>
              <a:t>scheme</a:t>
            </a:r>
            <a:endParaRPr lang="en-GB" altLang="en-US" dirty="0"/>
          </a:p>
          <a:p>
            <a:pPr>
              <a:spcBef>
                <a:spcPct val="40000"/>
              </a:spcBef>
            </a:pPr>
            <a:r>
              <a:rPr lang="en-GB" altLang="en-US" dirty="0"/>
              <a:t>2007 – 4.4% cattle farmers were members of </a:t>
            </a:r>
            <a:r>
              <a:rPr lang="en-GB" altLang="en-US" dirty="0" err="1"/>
              <a:t>CHeCS</a:t>
            </a:r>
            <a:r>
              <a:rPr lang="en-GB" altLang="en-US" dirty="0"/>
              <a:t> accredited </a:t>
            </a:r>
            <a:r>
              <a:rPr lang="en-GB" altLang="en-US" dirty="0" smtClean="0"/>
              <a:t>schemes</a:t>
            </a:r>
            <a:endParaRPr lang="en-GB" altLang="en-US" dirty="0"/>
          </a:p>
          <a:p>
            <a:pPr>
              <a:spcBef>
                <a:spcPct val="40000"/>
              </a:spcBef>
            </a:pPr>
            <a:r>
              <a:rPr lang="en-GB" altLang="en-US" dirty="0"/>
              <a:t>In 2012,13,500 -14,000 herds in some form of monitoring, control and eradication under a </a:t>
            </a:r>
            <a:r>
              <a:rPr lang="en-GB" altLang="en-US" dirty="0" err="1"/>
              <a:t>CHeCS</a:t>
            </a:r>
            <a:r>
              <a:rPr lang="en-GB" altLang="en-US" dirty="0"/>
              <a:t> accredited scheme (around 14% of cattle holdings</a:t>
            </a:r>
            <a:r>
              <a:rPr lang="en-GB" altLang="en-US" dirty="0" smtClean="0"/>
              <a:t>)</a:t>
            </a:r>
          </a:p>
          <a:p>
            <a:pPr>
              <a:spcBef>
                <a:spcPct val="40000"/>
              </a:spcBef>
            </a:pPr>
            <a:r>
              <a:rPr lang="en-GB" altLang="en-US" dirty="0" smtClean="0"/>
              <a:t>Dairy </a:t>
            </a:r>
            <a:r>
              <a:rPr lang="en-GB" altLang="en-US" dirty="0"/>
              <a:t>: Beef split – 40 : 60</a:t>
            </a:r>
          </a:p>
          <a:p>
            <a:pPr>
              <a:spcBef>
                <a:spcPct val="40000"/>
              </a:spcBef>
            </a:pPr>
            <a:r>
              <a:rPr lang="en-GB" altLang="en-US" dirty="0"/>
              <a:t>Pedigree breed societies key </a:t>
            </a:r>
            <a:r>
              <a:rPr lang="en-GB" altLang="en-US" dirty="0" smtClean="0"/>
              <a:t>players (~75% of members currently pedigree)</a:t>
            </a:r>
          </a:p>
        </p:txBody>
      </p:sp>
    </p:spTree>
    <p:extLst>
      <p:ext uri="{BB962C8B-B14F-4D97-AF65-F5344CB8AC3E}">
        <p14:creationId xmlns:p14="http://schemas.microsoft.com/office/powerpoint/2010/main" val="2807638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Uptake of Cattle Health Schemes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868109"/>
            <a:ext cx="7620000" cy="4676775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GB" altLang="en-US" dirty="0" smtClean="0">
                <a:cs typeface="Arial" panose="020B0604020202020204" pitchFamily="34" charset="0"/>
              </a:rPr>
              <a:t>	Example: SAC </a:t>
            </a:r>
            <a:r>
              <a:rPr lang="en-GB" altLang="en-US" dirty="0">
                <a:cs typeface="Arial" panose="020B0604020202020204" pitchFamily="34" charset="0"/>
              </a:rPr>
              <a:t>Premium Cattle Health Scheme now has over 5000 UK members:</a:t>
            </a:r>
          </a:p>
          <a:p>
            <a:pPr lvl="1"/>
            <a:r>
              <a:rPr lang="en-GB" altLang="en-US" sz="2800" dirty="0">
                <a:cs typeface="Arial" panose="020B0604020202020204" pitchFamily="34" charset="0"/>
              </a:rPr>
              <a:t>55% in Scotland</a:t>
            </a:r>
          </a:p>
          <a:p>
            <a:pPr lvl="1"/>
            <a:r>
              <a:rPr lang="en-GB" altLang="en-US" sz="2800" dirty="0">
                <a:cs typeface="Arial" panose="020B0604020202020204" pitchFamily="34" charset="0"/>
              </a:rPr>
              <a:t>23% in England</a:t>
            </a:r>
          </a:p>
          <a:p>
            <a:pPr lvl="1"/>
            <a:r>
              <a:rPr lang="en-GB" altLang="en-US" sz="2800" dirty="0">
                <a:cs typeface="Arial" panose="020B0604020202020204" pitchFamily="34" charset="0"/>
              </a:rPr>
              <a:t>20% in Wales</a:t>
            </a:r>
          </a:p>
          <a:p>
            <a:pPr lvl="1"/>
            <a:r>
              <a:rPr lang="en-GB" altLang="en-US" sz="2800" dirty="0">
                <a:cs typeface="Arial" panose="020B0604020202020204" pitchFamily="34" charset="0"/>
              </a:rPr>
              <a:t>2% in Ireland</a:t>
            </a:r>
          </a:p>
          <a:p>
            <a:pPr>
              <a:spcBef>
                <a:spcPct val="40000"/>
              </a:spcBef>
            </a:pPr>
            <a:endParaRPr lang="en-US" alt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1545382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Bovine TB accreditation - the basics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r>
              <a:rPr lang="en-GB" dirty="0" smtClean="0"/>
              <a:t>Voluntary</a:t>
            </a:r>
          </a:p>
          <a:p>
            <a:r>
              <a:rPr lang="en-GB" dirty="0" smtClean="0"/>
              <a:t>Supported by Defra, Welsh Government</a:t>
            </a:r>
          </a:p>
          <a:p>
            <a:r>
              <a:rPr lang="en-GB" dirty="0" smtClean="0"/>
              <a:t>Developed with BCVA and help of APHA</a:t>
            </a:r>
          </a:p>
          <a:p>
            <a:r>
              <a:rPr lang="en-GB" dirty="0" smtClean="0"/>
              <a:t>Replaces APHA risk scoring (now on hold)</a:t>
            </a:r>
          </a:p>
          <a:p>
            <a:r>
              <a:rPr lang="en-GB" dirty="0" smtClean="0"/>
              <a:t>Uses </a:t>
            </a:r>
            <a:r>
              <a:rPr lang="en-GB" dirty="0" err="1" smtClean="0"/>
              <a:t>CHeCS</a:t>
            </a:r>
            <a:r>
              <a:rPr lang="en-GB" dirty="0" smtClean="0"/>
              <a:t>’ expertise/track record in disease reduction</a:t>
            </a:r>
          </a:p>
          <a:p>
            <a:r>
              <a:rPr lang="en-GB" dirty="0" smtClean="0"/>
              <a:t>Considers learnings on both </a:t>
            </a:r>
            <a:r>
              <a:rPr lang="en-GB" dirty="0" err="1" smtClean="0"/>
              <a:t>CHeCS</a:t>
            </a:r>
            <a:r>
              <a:rPr lang="en-GB" dirty="0" smtClean="0"/>
              <a:t> </a:t>
            </a:r>
            <a:r>
              <a:rPr lang="en-GB" dirty="0" err="1" smtClean="0"/>
              <a:t>Johne’s</a:t>
            </a:r>
            <a:r>
              <a:rPr lang="en-GB" dirty="0" smtClean="0"/>
              <a:t> risk scoring &amp; New Zealand </a:t>
            </a:r>
            <a:r>
              <a:rPr lang="en-GB" dirty="0" err="1" smtClean="0"/>
              <a:t>bTB</a:t>
            </a:r>
            <a:r>
              <a:rPr lang="en-GB" dirty="0" smtClean="0"/>
              <a:t> certification </a:t>
            </a:r>
          </a:p>
          <a:p>
            <a:r>
              <a:rPr lang="en-GB" dirty="0" smtClean="0"/>
              <a:t>Herd vet is integral</a:t>
            </a:r>
          </a:p>
        </p:txBody>
      </p:sp>
    </p:spTree>
    <p:extLst>
      <p:ext uri="{BB962C8B-B14F-4D97-AF65-F5344CB8AC3E}">
        <p14:creationId xmlns:p14="http://schemas.microsoft.com/office/powerpoint/2010/main" val="146342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History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66" y="1690688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First investigated in 2014</a:t>
            </a:r>
          </a:p>
          <a:p>
            <a:r>
              <a:rPr lang="en-GB" dirty="0" smtClean="0"/>
              <a:t>Various obstacles </a:t>
            </a:r>
          </a:p>
          <a:p>
            <a:r>
              <a:rPr lang="en-GB" dirty="0" smtClean="0"/>
              <a:t>Launch date May, then October, now 28 November</a:t>
            </a:r>
          </a:p>
          <a:p>
            <a:r>
              <a:rPr lang="en-GB" dirty="0" smtClean="0"/>
              <a:t>Still finalising technical standard</a:t>
            </a:r>
          </a:p>
          <a:p>
            <a:r>
              <a:rPr lang="en-GB" dirty="0" smtClean="0"/>
              <a:t>Communication</a:t>
            </a:r>
            <a:r>
              <a:rPr lang="en-GB" dirty="0"/>
              <a:t>: </a:t>
            </a:r>
            <a:endParaRPr lang="en-GB" dirty="0" smtClean="0"/>
          </a:p>
          <a:p>
            <a:pPr lvl="1"/>
            <a:r>
              <a:rPr lang="en-GB" dirty="0" smtClean="0"/>
              <a:t>Just started due to delays</a:t>
            </a:r>
          </a:p>
          <a:p>
            <a:pPr lvl="1"/>
            <a:r>
              <a:rPr lang="en-GB" dirty="0" smtClean="0"/>
              <a:t>Vets: BCVA Congress </a:t>
            </a:r>
            <a:r>
              <a:rPr lang="en-GB" dirty="0"/>
              <a:t>20 </a:t>
            </a:r>
            <a:r>
              <a:rPr lang="en-GB" dirty="0" smtClean="0"/>
              <a:t>October, follow-up emailing, Vet Record </a:t>
            </a:r>
            <a:r>
              <a:rPr lang="en-GB" dirty="0" err="1" smtClean="0"/>
              <a:t>etc</a:t>
            </a:r>
            <a:endParaRPr lang="en-GB" dirty="0" smtClean="0"/>
          </a:p>
          <a:p>
            <a:pPr lvl="1"/>
            <a:r>
              <a:rPr lang="en-GB" dirty="0" smtClean="0"/>
              <a:t>Pedigree beef: NBA pedigree societies group 24 October</a:t>
            </a:r>
          </a:p>
          <a:p>
            <a:pPr lvl="1"/>
            <a:r>
              <a:rPr lang="en-GB" dirty="0" smtClean="0"/>
              <a:t>TB Eradication Action Group (TBEAG): 27 October</a:t>
            </a:r>
          </a:p>
          <a:p>
            <a:pPr lvl="1"/>
            <a:r>
              <a:rPr lang="en-GB" dirty="0" smtClean="0"/>
              <a:t>Next: TB implementation group for RBT/biosecurity, NFUs, AHDB, LAA/IAAS, CLA, TFA, breed societies, assurance, supply chains, retailers and processors, researchers.  </a:t>
            </a:r>
            <a:endParaRPr lang="en-GB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16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Theory behind the programme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3000" dirty="0" smtClean="0"/>
              <a:t>In 2015, Amie Adkins examined the risk of a herd contracting </a:t>
            </a:r>
            <a:r>
              <a:rPr lang="en-GB" sz="3000" dirty="0" err="1" smtClean="0"/>
              <a:t>bTB.</a:t>
            </a:r>
            <a:r>
              <a:rPr lang="en-GB" sz="3000" dirty="0" smtClean="0"/>
              <a:t> She found the risk decreased up until year 10, after which the time since the last breakdown had no impact on likelihood of suffering another breakdown. </a:t>
            </a:r>
          </a:p>
          <a:p>
            <a:pPr marL="0" indent="0">
              <a:buNone/>
            </a:pPr>
            <a:endParaRPr lang="en-GB" sz="3000" dirty="0"/>
          </a:p>
          <a:p>
            <a:pPr marL="0" indent="0">
              <a:buNone/>
            </a:pPr>
            <a:r>
              <a:rPr lang="en-GB" sz="3000" dirty="0" smtClean="0"/>
              <a:t>While risk decreased with the passing of each year, Amie categorised the risk into brackets of 0-2 years, 2-6 years, 6-10 years, then 10+ years.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1900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Theory behind the programme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3000" dirty="0" smtClean="0"/>
              <a:t>In 2015, APHA sought </a:t>
            </a:r>
            <a:r>
              <a:rPr lang="en-GB" sz="3000" dirty="0"/>
              <a:t>to identify origin of infection and route of </a:t>
            </a:r>
            <a:r>
              <a:rPr lang="en-GB" sz="3000" dirty="0" smtClean="0"/>
              <a:t>entry: </a:t>
            </a:r>
            <a:endParaRPr lang="en-GB" sz="3000" dirty="0"/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Breakdowns in Edge area: purchased cattle 36%; local exposure 45%</a:t>
            </a:r>
          </a:p>
          <a:p>
            <a:r>
              <a:rPr lang="en-GB" dirty="0"/>
              <a:t>Breakdown in Low Risk area: purchased cattle 70% </a:t>
            </a:r>
          </a:p>
          <a:p>
            <a:r>
              <a:rPr lang="en-GB" dirty="0"/>
              <a:t>No data for the High Risk Area but likely to be similar to Edge area</a:t>
            </a:r>
          </a:p>
          <a:p>
            <a:r>
              <a:rPr lang="en-GB" dirty="0"/>
              <a:t>Indirect contact is important and likely the main route for </a:t>
            </a:r>
            <a:r>
              <a:rPr lang="en-GB" dirty="0" smtClean="0"/>
              <a:t>infection in High Risk and Edge areas </a:t>
            </a:r>
            <a:endParaRPr lang="en-GB" dirty="0"/>
          </a:p>
          <a:p>
            <a:r>
              <a:rPr lang="en-GB" dirty="0"/>
              <a:t>If indirect routes can be identified </a:t>
            </a:r>
            <a:r>
              <a:rPr lang="en-GB" dirty="0" smtClean="0"/>
              <a:t>&amp; addressed, there is more </a:t>
            </a:r>
            <a:r>
              <a:rPr lang="en-GB" dirty="0"/>
              <a:t>opportunity to prevent infection through targeted biosecurity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43284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1097</Words>
  <Application>Microsoft Office PowerPoint</Application>
  <PresentationFormat>Widescreen</PresentationFormat>
  <Paragraphs>123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Trebuchet MS</vt:lpstr>
      <vt:lpstr>Office Theme</vt:lpstr>
      <vt:lpstr>CHeCS: Bovine TB Accreditation</vt:lpstr>
      <vt:lpstr>Cattle Health Certification Standards (CHeCS)</vt:lpstr>
      <vt:lpstr>CHeCS is not itself a  Cattle Health Scheme</vt:lpstr>
      <vt:lpstr>CHeCS Schemes Growth</vt:lpstr>
      <vt:lpstr>Uptake of Cattle Health Schemes</vt:lpstr>
      <vt:lpstr>Bovine TB accreditation - the basics</vt:lpstr>
      <vt:lpstr>History</vt:lpstr>
      <vt:lpstr>Theory behind the programme</vt:lpstr>
      <vt:lpstr>Theory behind the programme</vt:lpstr>
      <vt:lpstr>How it works</vt:lpstr>
      <vt:lpstr>PowerPoint Presentation</vt:lpstr>
      <vt:lpstr>Benefits farmers …</vt:lpstr>
      <vt:lpstr>How does CHeCS bTB programme  differ from statutory measures?</vt:lpstr>
      <vt:lpstr>Role of vets</vt:lpstr>
      <vt:lpstr>Cost implications</vt:lpstr>
      <vt:lpstr>What stage are we at now?</vt:lpstr>
      <vt:lpstr>Reasons for industry to get involved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Bovine TB Risk-Level Certification</dc:title>
  <dc:creator>Amy Jackson</dc:creator>
  <cp:lastModifiedBy>Amy Jackson</cp:lastModifiedBy>
  <cp:revision>34</cp:revision>
  <cp:lastPrinted>2016-10-13T09:37:51Z</cp:lastPrinted>
  <dcterms:created xsi:type="dcterms:W3CDTF">2016-10-13T04:52:33Z</dcterms:created>
  <dcterms:modified xsi:type="dcterms:W3CDTF">2016-10-30T16:34:16Z</dcterms:modified>
</cp:coreProperties>
</file>